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2" r:id="rId2"/>
    <p:sldId id="271" r:id="rId3"/>
    <p:sldId id="279" r:id="rId4"/>
    <p:sldId id="280" r:id="rId5"/>
    <p:sldId id="27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7" r:id="rId15"/>
    <p:sldId id="289" r:id="rId16"/>
    <p:sldId id="269" r:id="rId17"/>
    <p:sldId id="278" r:id="rId18"/>
    <p:sldId id="270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2D3F-20C4-4428-B250-7430859E40E7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F5232-D16A-4A79-AFAC-75E33FB48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F5232-D16A-4A79-AFAC-75E33FB48B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33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F5232-D16A-4A79-AFAC-75E33FB48B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F5232-D16A-4A79-AFAC-75E33FB48B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89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505200"/>
            <a:ext cx="9144000" cy="280076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dirty="0" smtClean="0"/>
              <a:t>Prepared by</a:t>
            </a:r>
          </a:p>
          <a:p>
            <a:r>
              <a:rPr lang="en-US" sz="4800" dirty="0" smtClean="0"/>
              <a:t>Cantonment public School and College ,  </a:t>
            </a:r>
            <a:r>
              <a:rPr lang="en-US" sz="4800" dirty="0" err="1" smtClean="0"/>
              <a:t>Momenshahi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Department of Business Studies.</a:t>
            </a:r>
            <a:endParaRPr lang="en-US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17583"/>
            <a:ext cx="7298268" cy="85881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বিস্তারিত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543800" cy="44958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আকর্ষণ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সৃষ্টি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/>
              <a:t>পণ্যের</a:t>
            </a:r>
            <a:r>
              <a:rPr lang="en-US" b="1" dirty="0" smtClean="0"/>
              <a:t> </a:t>
            </a:r>
            <a:r>
              <a:rPr lang="en-US" b="1" dirty="0" err="1" smtClean="0"/>
              <a:t>আকার</a:t>
            </a:r>
            <a:r>
              <a:rPr lang="en-US" b="1" dirty="0" smtClean="0"/>
              <a:t> </a:t>
            </a:r>
            <a:r>
              <a:rPr lang="en-US" b="1" dirty="0" err="1" smtClean="0"/>
              <a:t>রং</a:t>
            </a:r>
            <a:r>
              <a:rPr lang="en-US" b="1" dirty="0" smtClean="0"/>
              <a:t> ও </a:t>
            </a:r>
            <a:r>
              <a:rPr lang="en-US" b="1" dirty="0" err="1" smtClean="0"/>
              <a:t>মানের</a:t>
            </a:r>
            <a:r>
              <a:rPr lang="en-US" b="1" dirty="0" smtClean="0"/>
              <a:t> </a:t>
            </a:r>
            <a:r>
              <a:rPr lang="en-US" b="1" dirty="0" err="1" smtClean="0"/>
              <a:t>পরিবর্তনের</a:t>
            </a:r>
            <a:r>
              <a:rPr lang="en-US" b="1" dirty="0" smtClean="0"/>
              <a:t> </a:t>
            </a:r>
            <a:r>
              <a:rPr lang="en-US" b="1" dirty="0" err="1" smtClean="0"/>
              <a:t>কারণে</a:t>
            </a:r>
            <a:r>
              <a:rPr lang="en-US" b="1" dirty="0" smtClean="0"/>
              <a:t> </a:t>
            </a:r>
            <a:r>
              <a:rPr lang="en-US" b="1" dirty="0" err="1" smtClean="0"/>
              <a:t>এটি</a:t>
            </a:r>
            <a:r>
              <a:rPr lang="en-US" b="1" dirty="0" smtClean="0"/>
              <a:t> </a:t>
            </a:r>
            <a:r>
              <a:rPr lang="en-US" b="1" dirty="0" err="1" smtClean="0"/>
              <a:t>ক্রেতার</a:t>
            </a:r>
            <a:r>
              <a:rPr lang="en-US" b="1" dirty="0" smtClean="0"/>
              <a:t> </a:t>
            </a:r>
            <a:r>
              <a:rPr lang="en-US" b="1" dirty="0" err="1" smtClean="0"/>
              <a:t>নিকট</a:t>
            </a:r>
            <a:r>
              <a:rPr lang="en-US" b="1" dirty="0" smtClean="0"/>
              <a:t> </a:t>
            </a:r>
            <a:r>
              <a:rPr lang="en-US" b="1" dirty="0" err="1" smtClean="0"/>
              <a:t>আকর্ষণীয়</a:t>
            </a:r>
            <a:r>
              <a:rPr lang="en-US" b="1" dirty="0" smtClean="0"/>
              <a:t> </a:t>
            </a:r>
            <a:r>
              <a:rPr lang="en-US" b="1" dirty="0" err="1" smtClean="0"/>
              <a:t>হয়ে</a:t>
            </a:r>
            <a:r>
              <a:rPr lang="en-US" b="1" dirty="0" smtClean="0"/>
              <a:t> </a:t>
            </a:r>
            <a:r>
              <a:rPr lang="en-US" b="1" dirty="0" err="1" smtClean="0"/>
              <a:t>উঠে</a:t>
            </a:r>
            <a:r>
              <a:rPr lang="en-US" b="1" dirty="0" smtClean="0"/>
              <a:t>।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উৎপাদন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ব্যয়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হ্রাস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মাধ্যমে</a:t>
            </a:r>
            <a:r>
              <a:rPr lang="en-US" b="1" dirty="0" smtClean="0"/>
              <a:t> </a:t>
            </a:r>
            <a:r>
              <a:rPr lang="en-US" b="1" dirty="0" err="1" smtClean="0"/>
              <a:t>উৎপাদন</a:t>
            </a:r>
            <a:r>
              <a:rPr lang="en-US" b="1" dirty="0" smtClean="0"/>
              <a:t> </a:t>
            </a:r>
            <a:r>
              <a:rPr lang="en-US" b="1" dirty="0" err="1" smtClean="0"/>
              <a:t>পদ্ধতিতে</a:t>
            </a:r>
            <a:r>
              <a:rPr lang="en-US" b="1" dirty="0" smtClean="0"/>
              <a:t> </a:t>
            </a:r>
            <a:r>
              <a:rPr lang="en-US" b="1" dirty="0" err="1" smtClean="0"/>
              <a:t>পরিবর্তন</a:t>
            </a:r>
            <a:r>
              <a:rPr lang="en-US" b="1" dirty="0" smtClean="0"/>
              <a:t> </a:t>
            </a:r>
            <a:r>
              <a:rPr lang="en-US" b="1" dirty="0" err="1" smtClean="0"/>
              <a:t>আনা</a:t>
            </a:r>
            <a:r>
              <a:rPr lang="en-US" b="1" dirty="0" smtClean="0"/>
              <a:t> </a:t>
            </a:r>
            <a:r>
              <a:rPr lang="en-US" b="1" dirty="0" err="1" smtClean="0"/>
              <a:t>সম্ভব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।</a:t>
            </a:r>
            <a:r>
              <a:rPr lang="en-US" b="1" dirty="0" err="1" smtClean="0"/>
              <a:t>ফলে</a:t>
            </a:r>
            <a:r>
              <a:rPr lang="en-US" b="1" dirty="0"/>
              <a:t> </a:t>
            </a:r>
            <a:r>
              <a:rPr lang="en-US" b="1" dirty="0" err="1" smtClean="0"/>
              <a:t>অপচয়</a:t>
            </a:r>
            <a:r>
              <a:rPr lang="en-US" b="1" dirty="0" smtClean="0"/>
              <a:t> </a:t>
            </a:r>
            <a:r>
              <a:rPr lang="en-US" b="1" dirty="0" err="1" smtClean="0"/>
              <a:t>কমে</a:t>
            </a:r>
            <a:r>
              <a:rPr lang="en-US" b="1" dirty="0" smtClean="0"/>
              <a:t> </a:t>
            </a:r>
            <a:r>
              <a:rPr lang="en-US" b="1" dirty="0" err="1" smtClean="0"/>
              <a:t>এবং</a:t>
            </a:r>
            <a:r>
              <a:rPr lang="en-US" b="1" dirty="0" smtClean="0"/>
              <a:t> </a:t>
            </a:r>
            <a:r>
              <a:rPr lang="en-US" b="1" dirty="0" err="1" smtClean="0"/>
              <a:t>উৎপাদনশীলতা</a:t>
            </a:r>
            <a:r>
              <a:rPr lang="en-US" b="1" dirty="0" smtClean="0"/>
              <a:t> </a:t>
            </a:r>
            <a:r>
              <a:rPr lang="en-US" b="1" dirty="0" err="1" smtClean="0"/>
              <a:t>বৃদ্ধি</a:t>
            </a:r>
            <a:r>
              <a:rPr lang="en-US" b="1" dirty="0" smtClean="0"/>
              <a:t> </a:t>
            </a:r>
            <a:r>
              <a:rPr lang="en-US" b="1" dirty="0" err="1" smtClean="0"/>
              <a:t>পায়</a:t>
            </a:r>
            <a:r>
              <a:rPr lang="en-US" b="1" dirty="0" smtClean="0"/>
              <a:t>।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নতুন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সুযোগ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সৃষ্টি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ফলে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বাজারে</a:t>
            </a:r>
            <a:r>
              <a:rPr lang="en-US" b="1" dirty="0" smtClean="0"/>
              <a:t> </a:t>
            </a:r>
            <a:r>
              <a:rPr lang="en-US" b="1" dirty="0" err="1" smtClean="0"/>
              <a:t>ক্রেতাদের</a:t>
            </a:r>
            <a:r>
              <a:rPr lang="en-US" b="1" dirty="0" smtClean="0"/>
              <a:t> </a:t>
            </a:r>
            <a:r>
              <a:rPr lang="en-US" b="1" dirty="0" err="1" smtClean="0"/>
              <a:t>নতুন</a:t>
            </a:r>
            <a:r>
              <a:rPr lang="en-US" b="1" dirty="0" smtClean="0"/>
              <a:t> </a:t>
            </a:r>
            <a:r>
              <a:rPr lang="en-US" b="1" dirty="0" err="1" smtClean="0"/>
              <a:t>উপযোগ</a:t>
            </a:r>
            <a:r>
              <a:rPr lang="en-US" b="1" dirty="0" smtClean="0"/>
              <a:t> ও </a:t>
            </a:r>
            <a:r>
              <a:rPr lang="en-US" b="1" dirty="0" err="1" smtClean="0"/>
              <a:t>সুযোগ</a:t>
            </a:r>
            <a:r>
              <a:rPr lang="en-US" b="1" dirty="0" smtClean="0"/>
              <a:t> </a:t>
            </a:r>
            <a:r>
              <a:rPr lang="en-US" b="1" dirty="0" err="1" smtClean="0"/>
              <a:t>সৃষ্টি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সুনাম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রক্ষা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/>
              <a:t>বর্তমান</a:t>
            </a:r>
            <a:r>
              <a:rPr lang="en-US" b="1" dirty="0" smtClean="0"/>
              <a:t> </a:t>
            </a:r>
            <a:r>
              <a:rPr lang="en-US" b="1" dirty="0" err="1" smtClean="0"/>
              <a:t>যুগে</a:t>
            </a:r>
            <a:r>
              <a:rPr lang="en-US" b="1" dirty="0" smtClean="0"/>
              <a:t> </a:t>
            </a:r>
            <a:r>
              <a:rPr lang="en-US" b="1" dirty="0" err="1" smtClean="0"/>
              <a:t>চাহিদার</a:t>
            </a:r>
            <a:r>
              <a:rPr lang="en-US" b="1" dirty="0" smtClean="0"/>
              <a:t> </a:t>
            </a:r>
            <a:r>
              <a:rPr lang="en-US" b="1" dirty="0" err="1" smtClean="0"/>
              <a:t>সাথে</a:t>
            </a:r>
            <a:r>
              <a:rPr lang="en-US" b="1" dirty="0" smtClean="0"/>
              <a:t> </a:t>
            </a:r>
            <a:r>
              <a:rPr lang="en-US" b="1" dirty="0" err="1" smtClean="0"/>
              <a:t>সামঞ্জস্য</a:t>
            </a:r>
            <a:r>
              <a:rPr lang="en-US" b="1" dirty="0" smtClean="0"/>
              <a:t> </a:t>
            </a:r>
            <a:r>
              <a:rPr lang="en-US" b="1" dirty="0" err="1" smtClean="0"/>
              <a:t>রেখে</a:t>
            </a:r>
            <a:r>
              <a:rPr lang="en-US" b="1" dirty="0" smtClean="0"/>
              <a:t> </a:t>
            </a:r>
            <a:r>
              <a:rPr lang="en-US" b="1" dirty="0" err="1" smtClean="0"/>
              <a:t>নতুন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উন্নয়ন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নতুন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বাজারে</a:t>
            </a:r>
            <a:r>
              <a:rPr lang="en-US" b="1" dirty="0" smtClean="0"/>
              <a:t> </a:t>
            </a:r>
            <a:r>
              <a:rPr lang="en-US" b="1" dirty="0" err="1" smtClean="0"/>
              <a:t>পণ্যের</a:t>
            </a:r>
            <a:r>
              <a:rPr lang="en-US" b="1" dirty="0" smtClean="0"/>
              <a:t> </a:t>
            </a:r>
            <a:r>
              <a:rPr lang="en-US" b="1" dirty="0" err="1" smtClean="0"/>
              <a:t>সুনাম</a:t>
            </a:r>
            <a:r>
              <a:rPr lang="en-US" b="1" dirty="0" smtClean="0"/>
              <a:t> </a:t>
            </a:r>
            <a:r>
              <a:rPr lang="en-US" b="1" dirty="0" err="1" smtClean="0"/>
              <a:t>সৃষ্টি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। 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জীবনযাত্রার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মান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উন্নয়ন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পরিবর্তনের</a:t>
            </a:r>
            <a:r>
              <a:rPr lang="en-US" b="1" dirty="0" smtClean="0"/>
              <a:t> </a:t>
            </a:r>
            <a:r>
              <a:rPr lang="en-US" b="1" dirty="0" err="1" smtClean="0"/>
              <a:t>কারণে</a:t>
            </a:r>
            <a:r>
              <a:rPr lang="en-US" b="1" dirty="0" smtClean="0"/>
              <a:t> </a:t>
            </a:r>
            <a:r>
              <a:rPr lang="en-US" b="1" dirty="0" err="1" smtClean="0"/>
              <a:t>মানুসের</a:t>
            </a:r>
            <a:r>
              <a:rPr lang="en-US" b="1" dirty="0" smtClean="0"/>
              <a:t> </a:t>
            </a:r>
            <a:r>
              <a:rPr lang="en-US" b="1" dirty="0" err="1" smtClean="0"/>
              <a:t>জীবনযাত্রার</a:t>
            </a:r>
            <a:r>
              <a:rPr lang="en-US" b="1" dirty="0" smtClean="0"/>
              <a:t> </a:t>
            </a:r>
            <a:r>
              <a:rPr lang="en-US" b="1" dirty="0" err="1" smtClean="0"/>
              <a:t>মানের</a:t>
            </a:r>
            <a:r>
              <a:rPr lang="en-US" b="1" dirty="0" smtClean="0"/>
              <a:t> ও  </a:t>
            </a:r>
            <a:r>
              <a:rPr lang="en-US" b="1" dirty="0" err="1" smtClean="0"/>
              <a:t>উন্নয়ন</a:t>
            </a:r>
            <a:r>
              <a:rPr lang="en-US" b="1" dirty="0" smtClean="0"/>
              <a:t> </a:t>
            </a:r>
            <a:r>
              <a:rPr lang="en-US" b="1" dirty="0" err="1" smtClean="0"/>
              <a:t>ঘটে</a:t>
            </a:r>
            <a:r>
              <a:rPr lang="en-US" b="1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27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106680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ষষ্ঠ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b="1" dirty="0" err="1" smtClean="0"/>
              <a:t>পণ্য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ডিজাইনের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পর্যায়</a:t>
            </a:r>
            <a:r>
              <a:rPr lang="en-US" sz="3100" b="1" dirty="0" smtClean="0"/>
              <a:t>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6033"/>
            <a:ext cx="8458200" cy="51054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</a:t>
            </a:r>
            <a:r>
              <a:rPr lang="en-US" b="1" dirty="0" err="1" smtClean="0"/>
              <a:t>ধারাবাহিক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। </a:t>
            </a:r>
            <a:r>
              <a:rPr lang="en-US" b="1" dirty="0" err="1" smtClean="0"/>
              <a:t>কারন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</a:t>
            </a:r>
            <a:r>
              <a:rPr lang="en-US" b="1" dirty="0" err="1"/>
              <a:t>প</a:t>
            </a:r>
            <a:r>
              <a:rPr lang="en-US" b="1" dirty="0" err="1" smtClean="0"/>
              <a:t>ণ্য</a:t>
            </a:r>
            <a:r>
              <a:rPr lang="en-US" b="1" dirty="0" smtClean="0"/>
              <a:t> </a:t>
            </a:r>
            <a:r>
              <a:rPr lang="en-US" b="1" dirty="0" err="1" smtClean="0"/>
              <a:t>একবার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হলে</a:t>
            </a:r>
            <a:r>
              <a:rPr lang="en-US" b="1" dirty="0" smtClean="0"/>
              <a:t> </a:t>
            </a:r>
            <a:r>
              <a:rPr lang="en-US" b="1" dirty="0" err="1" smtClean="0"/>
              <a:t>তা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বাজারে</a:t>
            </a:r>
            <a:r>
              <a:rPr lang="en-US" b="1" dirty="0" smtClean="0"/>
              <a:t> </a:t>
            </a:r>
            <a:r>
              <a:rPr lang="en-US" b="1" dirty="0" err="1" smtClean="0"/>
              <a:t>দীর্ঘদিন</a:t>
            </a:r>
            <a:r>
              <a:rPr lang="en-US" b="1" dirty="0" smtClean="0"/>
              <a:t> </a:t>
            </a:r>
            <a:r>
              <a:rPr lang="en-US" b="1" dirty="0" err="1" smtClean="0"/>
              <a:t>টিকিয়ে</a:t>
            </a:r>
            <a:r>
              <a:rPr lang="en-US" b="1" dirty="0" smtClean="0"/>
              <a:t> </a:t>
            </a:r>
            <a:r>
              <a:rPr lang="en-US" b="1" dirty="0" err="1" smtClean="0"/>
              <a:t>রাখা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 </a:t>
            </a:r>
            <a:r>
              <a:rPr lang="en-US" b="1" dirty="0" err="1" smtClean="0"/>
              <a:t>প্রতিযোগি</a:t>
            </a:r>
            <a:r>
              <a:rPr lang="en-US" b="1" dirty="0" smtClean="0"/>
              <a:t> </a:t>
            </a:r>
            <a:r>
              <a:rPr lang="en-US" b="1" dirty="0" err="1" smtClean="0"/>
              <a:t>কোম্পানীগুলো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বাজারে</a:t>
            </a:r>
            <a:r>
              <a:rPr lang="en-US" b="1" dirty="0" smtClean="0"/>
              <a:t> </a:t>
            </a:r>
            <a:r>
              <a:rPr lang="en-US" b="1" dirty="0" err="1" smtClean="0"/>
              <a:t>টিকে</a:t>
            </a:r>
            <a:r>
              <a:rPr lang="en-US" b="1" dirty="0" smtClean="0"/>
              <a:t> </a:t>
            </a:r>
            <a:r>
              <a:rPr lang="en-US" b="1" dirty="0" err="1" smtClean="0"/>
              <a:t>থাকার</a:t>
            </a:r>
            <a:r>
              <a:rPr lang="en-US" b="1" dirty="0" smtClean="0"/>
              <a:t> </a:t>
            </a:r>
            <a:r>
              <a:rPr lang="en-US" b="1" dirty="0" err="1" smtClean="0"/>
              <a:t>জন্য</a:t>
            </a:r>
            <a:r>
              <a:rPr lang="en-US" b="1" dirty="0" smtClean="0"/>
              <a:t> </a:t>
            </a:r>
            <a:r>
              <a:rPr lang="en-US" b="1" dirty="0" err="1" smtClean="0"/>
              <a:t>নতুন</a:t>
            </a:r>
            <a:r>
              <a:rPr lang="en-US" b="1" dirty="0" smtClean="0"/>
              <a:t> 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বাজারে</a:t>
            </a:r>
            <a:r>
              <a:rPr lang="en-US" b="1" dirty="0" smtClean="0"/>
              <a:t> </a:t>
            </a:r>
            <a:r>
              <a:rPr lang="en-US" b="1" dirty="0" err="1" smtClean="0"/>
              <a:t>এনে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</a:t>
            </a:r>
            <a:r>
              <a:rPr lang="en-US" b="1" dirty="0" smtClean="0"/>
              <a:t> </a:t>
            </a:r>
            <a:r>
              <a:rPr lang="en-US" b="1" dirty="0" err="1" smtClean="0"/>
              <a:t>দখলের</a:t>
            </a:r>
            <a:r>
              <a:rPr lang="en-US" b="1" dirty="0" smtClean="0"/>
              <a:t> </a:t>
            </a:r>
            <a:r>
              <a:rPr lang="en-US" b="1" dirty="0" err="1" smtClean="0"/>
              <a:t>চেষ্টা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 </a:t>
            </a:r>
            <a:r>
              <a:rPr lang="en-US" b="1" dirty="0" err="1" smtClean="0"/>
              <a:t>তাই</a:t>
            </a:r>
            <a:r>
              <a:rPr lang="en-US" b="1" dirty="0" smtClean="0"/>
              <a:t> </a:t>
            </a:r>
            <a:r>
              <a:rPr lang="en-US" b="1" dirty="0" err="1" smtClean="0"/>
              <a:t>কোম্পানীকে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</a:t>
            </a:r>
            <a:r>
              <a:rPr lang="en-US" b="1" dirty="0" smtClean="0"/>
              <a:t>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কিছু</a:t>
            </a:r>
            <a:r>
              <a:rPr lang="en-US" b="1" dirty="0" smtClean="0"/>
              <a:t> </a:t>
            </a:r>
            <a:r>
              <a:rPr lang="en-US" b="1" dirty="0" err="1" smtClean="0"/>
              <a:t>পর্যায়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প্রক্রিয়া</a:t>
            </a:r>
            <a:r>
              <a:rPr lang="en-US" b="1" dirty="0" smtClean="0"/>
              <a:t> </a:t>
            </a:r>
            <a:r>
              <a:rPr lang="en-US" b="1" dirty="0" err="1" smtClean="0"/>
              <a:t>অনুসরণ</a:t>
            </a:r>
            <a:r>
              <a:rPr lang="en-US" b="1" dirty="0" smtClean="0"/>
              <a:t>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। </a:t>
            </a:r>
            <a:r>
              <a:rPr lang="en-US" b="1" dirty="0" err="1" smtClean="0"/>
              <a:t>নিচে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পর্যায়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স্তর</a:t>
            </a:r>
            <a:r>
              <a:rPr lang="en-US" b="1" dirty="0" smtClean="0"/>
              <a:t> </a:t>
            </a:r>
            <a:r>
              <a:rPr lang="en-US" b="1" dirty="0" err="1" smtClean="0"/>
              <a:t>ছকে</a:t>
            </a:r>
            <a:r>
              <a:rPr lang="en-US" b="1" dirty="0" smtClean="0"/>
              <a:t> </a:t>
            </a:r>
            <a:r>
              <a:rPr lang="en-US" b="1" dirty="0" err="1" smtClean="0"/>
              <a:t>দেখানো</a:t>
            </a:r>
            <a:r>
              <a:rPr lang="en-US" b="1" dirty="0" smtClean="0"/>
              <a:t> </a:t>
            </a:r>
            <a:r>
              <a:rPr lang="en-US" b="1" dirty="0" err="1" smtClean="0"/>
              <a:t>হল</a:t>
            </a:r>
            <a:r>
              <a:rPr lang="en-US" b="1" dirty="0" smtClean="0"/>
              <a:t> ।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685800" y="5562600"/>
            <a:ext cx="160020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উদ্যোগ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গ্রহন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0800000" flipV="1">
            <a:off x="2286000" y="5631872"/>
            <a:ext cx="1600200" cy="92132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ধারণা</a:t>
            </a:r>
            <a:r>
              <a:rPr lang="en-US" b="1" dirty="0" smtClean="0"/>
              <a:t> </a:t>
            </a:r>
            <a:r>
              <a:rPr lang="en-US" b="1" dirty="0" err="1" smtClean="0"/>
              <a:t>উন্নয়ন</a:t>
            </a:r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912069" y="5585311"/>
            <a:ext cx="1498129" cy="92132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সামর্থ্য</a:t>
            </a:r>
            <a:r>
              <a:rPr lang="en-US" b="1" dirty="0" smtClean="0"/>
              <a:t> </a:t>
            </a:r>
            <a:r>
              <a:rPr lang="en-US" b="1" dirty="0" err="1" smtClean="0"/>
              <a:t>বিশ্লেষণ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5410199" y="5562600"/>
            <a:ext cx="2036619" cy="914401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পরীক্ষমূলক</a:t>
            </a:r>
            <a:endParaRPr lang="en-US" b="1" dirty="0" smtClean="0"/>
          </a:p>
          <a:p>
            <a:pPr algn="ctr"/>
            <a:r>
              <a:rPr lang="en-US" b="1" dirty="0" err="1" smtClean="0"/>
              <a:t>উৎপাদন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7446818" y="5585310"/>
            <a:ext cx="1676400" cy="92132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চূড়ান্ত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উৎপাদন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583"/>
            <a:ext cx="7467599" cy="63021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বিস্তারিত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371600"/>
            <a:ext cx="7772400" cy="1406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১</a:t>
            </a:r>
            <a:r>
              <a:rPr lang="en-US" sz="2400" b="1" dirty="0" smtClean="0">
                <a:solidFill>
                  <a:srgbClr val="FF0000"/>
                </a:solidFill>
              </a:rPr>
              <a:t>। </a:t>
            </a:r>
            <a:r>
              <a:rPr lang="en-US" sz="2400" b="1" dirty="0" err="1" smtClean="0">
                <a:solidFill>
                  <a:srgbClr val="FF0000"/>
                </a:solidFill>
              </a:rPr>
              <a:t>উদ্যোগ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গ্রহন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প্রক্রিয়ার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প্রথম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ধাপ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উদ্যোগ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গ্রহন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</a:rPr>
              <a:t>যে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হলে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প্রতিষ্ঠানকে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প্রথমে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উদ্যাগ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নিতে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</a:rPr>
              <a:t> 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685800" y="2971800"/>
            <a:ext cx="7620000" cy="1524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২। </a:t>
            </a:r>
            <a:r>
              <a:rPr lang="en-US" sz="2400" b="1" dirty="0" err="1" smtClean="0">
                <a:solidFill>
                  <a:srgbClr val="FF0000"/>
                </a:solidFill>
              </a:rPr>
              <a:t>ধারণা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উন্নয়ন</a:t>
            </a:r>
            <a:r>
              <a:rPr lang="en-US" sz="2400" b="1" dirty="0" smtClean="0">
                <a:solidFill>
                  <a:srgbClr val="FF0000"/>
                </a:solidFill>
              </a:rPr>
              <a:t> : </a:t>
            </a:r>
            <a:r>
              <a:rPr lang="en-US" sz="2400" b="1" dirty="0" err="1" smtClean="0"/>
              <a:t>প্রতিষ্ঠানের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উদ্যোক্তা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যদি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পণ্য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ডিজাইন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তাহলে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এক্ষেত্রে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ব্যাপক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ধারণা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সংগ্রহ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হবে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ভোক্তা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জরিপ</a:t>
            </a:r>
            <a:r>
              <a:rPr lang="en-US" sz="2400" b="1" dirty="0" smtClean="0"/>
              <a:t> ,</a:t>
            </a:r>
            <a:r>
              <a:rPr lang="en-US" sz="2400" b="1" dirty="0" err="1" smtClean="0"/>
              <a:t>ক্রেতার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রুচি</a:t>
            </a:r>
            <a:r>
              <a:rPr lang="en-US" sz="2400" b="1" dirty="0" smtClean="0"/>
              <a:t> ও </a:t>
            </a:r>
            <a:r>
              <a:rPr lang="en-US" sz="2400" b="1" dirty="0" err="1" smtClean="0"/>
              <a:t>বাজার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গবেষণার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মাধ্যমে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ধারণা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সংগ্রহ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।  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4572000"/>
            <a:ext cx="76200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৩। </a:t>
            </a:r>
            <a:r>
              <a:rPr lang="en-US" sz="2400" b="1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সামর্থ্য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বিবেচনা</a:t>
            </a:r>
            <a:r>
              <a:rPr lang="en-US" sz="2400" b="1" dirty="0" smtClean="0">
                <a:solidFill>
                  <a:schemeClr val="tx1"/>
                </a:solidFill>
              </a:rPr>
              <a:t> :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এপর্যায়ে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বাছাইকৃত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ধারণা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অনুযায়ী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সামর্থ্য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বিবেচনা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</a:rPr>
              <a:t>সামর্থ্য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থাকলে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কোন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উপকারে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আসেনা</a:t>
            </a:r>
            <a:r>
              <a:rPr lang="en-US" sz="2400" b="1" dirty="0" smtClean="0">
                <a:solidFill>
                  <a:schemeClr val="tx1"/>
                </a:solidFill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609600"/>
            <a:ext cx="7391400" cy="3124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৪। </a:t>
            </a:r>
            <a:r>
              <a:rPr lang="en-US" sz="2400" b="1" dirty="0" err="1" smtClean="0">
                <a:solidFill>
                  <a:srgbClr val="FF0000"/>
                </a:solidFill>
              </a:rPr>
              <a:t>পরীক্ষামূলক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ডিজাইনের</a:t>
            </a:r>
            <a:r>
              <a:rPr lang="en-US" sz="2400" b="1" dirty="0" smtClean="0">
                <a:solidFill>
                  <a:schemeClr val="tx1"/>
                </a:solidFill>
              </a:rPr>
              <a:t> এ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পর্যায়ে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নতুন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অনুযায়ী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যাবে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কিনা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তা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পরীক্ষামূলক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ভাবে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দেখা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</a:rPr>
              <a:t>এক্ষেত্রে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দেখা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নতুন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পণ্যটি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সন্তোষজনক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হবে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কিনা</a:t>
            </a:r>
            <a:r>
              <a:rPr lang="en-US" sz="2400" b="1" dirty="0" smtClean="0">
                <a:solidFill>
                  <a:schemeClr val="tx1"/>
                </a:solidFill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</a:rPr>
              <a:t>পরীক্ষার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ফলাফল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ইতিবাচক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পাওয়া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গেলেই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নতন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ডিজাইনটি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গ্রহন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</a:rPr>
              <a:t> 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886200"/>
            <a:ext cx="73914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৫। </a:t>
            </a:r>
            <a:r>
              <a:rPr lang="en-US" sz="2400" b="1" dirty="0" err="1" smtClean="0">
                <a:solidFill>
                  <a:srgbClr val="FF0000"/>
                </a:solidFill>
              </a:rPr>
              <a:t>চূড়ান্ত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উৎপাদন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ডিজাইনকৃত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পণ্যটি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পরীক্ষামূলক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ভাবে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উৎপাদন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করার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যদি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ক্রেতা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সাধারণের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নিকট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গ্রহন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যোগ্যতা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পায়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তবে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তা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চূড়ান্তভাবে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ডিজাইন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অনুযায়ী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পণ্য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উৎপাদনের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সিদ্ধান্ত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নেওয়া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হয়</a:t>
            </a:r>
            <a:r>
              <a:rPr lang="en-US" sz="2400" b="1" dirty="0" smtClean="0">
                <a:solidFill>
                  <a:srgbClr val="002060"/>
                </a:solidFill>
              </a:rPr>
              <a:t> ।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478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ডিজাইনের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পণ্যের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ডিজাইন</a:t>
            </a:r>
            <a:r>
              <a:rPr lang="en-US" sz="3200" dirty="0" smtClean="0"/>
              <a:t> </a:t>
            </a:r>
            <a:r>
              <a:rPr lang="en-US" sz="3200" dirty="0" err="1" smtClean="0"/>
              <a:t>হল</a:t>
            </a:r>
            <a:r>
              <a:rPr lang="en-US" sz="3200" dirty="0" smtClean="0"/>
              <a:t> </a:t>
            </a:r>
            <a:r>
              <a:rPr lang="en-US" sz="3200" dirty="0" err="1" smtClean="0"/>
              <a:t>পণ্যের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আকার,রং,মানও,ধাচ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নির্ধারণ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    ।  </a:t>
            </a:r>
          </a:p>
          <a:p>
            <a:pPr marL="0" indent="0">
              <a:buNone/>
            </a:pPr>
            <a:r>
              <a:rPr lang="en-US" sz="3200" dirty="0" smtClean="0"/>
              <a:t>                          </a:t>
            </a:r>
            <a:r>
              <a:rPr lang="en-US" sz="3200" dirty="0" err="1" smtClean="0"/>
              <a:t>পণ্যের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ডিজাইনের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প্রকার</a:t>
            </a: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                                                                </a:t>
            </a:r>
          </a:p>
          <a:p>
            <a:pPr marL="0" indent="0">
              <a:buNone/>
            </a:pPr>
            <a:r>
              <a:rPr lang="en-US" sz="3200" dirty="0" smtClean="0"/>
              <a:t>    </a:t>
            </a:r>
            <a:r>
              <a:rPr lang="en-US" sz="3200" dirty="0" err="1" smtClean="0"/>
              <a:t>ক্রিয়াগত</a:t>
            </a:r>
            <a:r>
              <a:rPr lang="en-US" sz="3200" dirty="0" smtClean="0"/>
              <a:t>       </a:t>
            </a:r>
            <a:r>
              <a:rPr lang="en-US" sz="3200" dirty="0" err="1" smtClean="0"/>
              <a:t>নান্দনিক</a:t>
            </a:r>
            <a:r>
              <a:rPr lang="en-US" sz="3200" dirty="0" smtClean="0"/>
              <a:t>              </a:t>
            </a:r>
            <a:r>
              <a:rPr lang="en-US" sz="3200" dirty="0" err="1" smtClean="0"/>
              <a:t>উৎপাদন্</a:t>
            </a:r>
            <a:r>
              <a:rPr lang="en-US" sz="3200" dirty="0" smtClean="0"/>
              <a:t>       </a:t>
            </a:r>
            <a:r>
              <a:rPr lang="en-US" sz="3200" dirty="0" err="1" smtClean="0"/>
              <a:t>প্যাকেজিং</a:t>
            </a:r>
            <a:endParaRPr lang="en-US" sz="3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4534694" y="2705894"/>
            <a:ext cx="151606" cy="75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524000" y="3048000"/>
            <a:ext cx="7239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991394" y="30472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8343900" y="3086100"/>
            <a:ext cx="609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4419600" y="29718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 flipH="1">
            <a:off x="1524000" y="3200400"/>
            <a:ext cx="91438" cy="609600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3429000" y="3124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001000" y="3124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096000" y="31242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342292" y="186397"/>
            <a:ext cx="6535616" cy="1684606"/>
          </a:xfrm>
          <a:prstGeom prst="flowChartPrepar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143000" y="2057400"/>
            <a:ext cx="2743200" cy="3962400"/>
          </a:xfrm>
          <a:prstGeom prst="flowChart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228514" y="2057400"/>
            <a:ext cx="4268372" cy="4038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ডিজাইনের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1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2784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685800"/>
            <a:ext cx="7811845" cy="5562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7800" dirty="0" err="1" smtClean="0">
                <a:latin typeface="NikoshBAN" pitchFamily="2" charset="0"/>
                <a:cs typeface="NikoshBAN" pitchFamily="2" charset="0"/>
              </a:rPr>
              <a:t>মুল্যায়ণ</a:t>
            </a:r>
            <a:r>
              <a:rPr lang="en-US" sz="7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bn-BD" sz="43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ডিজানের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গুরুত্বগুলো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543800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</a:t>
            </a:r>
            <a:r>
              <a:rPr lang="bn-BD" sz="5400" u="sng" dirty="0" smtClean="0"/>
              <a:t>বাড়ির কাজঃ </a:t>
            </a:r>
            <a:endParaRPr lang="en-US" sz="5400" u="sng" dirty="0" smtClean="0"/>
          </a:p>
          <a:p>
            <a:r>
              <a:rPr lang="bn-BD" sz="5400" dirty="0" smtClean="0"/>
              <a:t>একজন </a:t>
            </a:r>
            <a:r>
              <a:rPr lang="en-US" sz="5400" dirty="0" err="1" smtClean="0"/>
              <a:t>শিক্ষার্থী</a:t>
            </a:r>
            <a:r>
              <a:rPr lang="bn-BD" sz="5400" dirty="0" smtClean="0"/>
              <a:t> হিসেবে তুমি </a:t>
            </a:r>
            <a:r>
              <a:rPr lang="en-US" sz="5400" dirty="0" err="1" smtClean="0"/>
              <a:t>ক্লাস</a:t>
            </a:r>
            <a:r>
              <a:rPr lang="en-US" sz="5400" dirty="0" smtClean="0"/>
              <a:t> </a:t>
            </a:r>
            <a:r>
              <a:rPr lang="en-US" sz="5400" dirty="0" err="1" smtClean="0"/>
              <a:t>থেকে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যে</a:t>
            </a:r>
            <a:r>
              <a:rPr lang="en-US" sz="5400" dirty="0" smtClean="0"/>
              <a:t> </a:t>
            </a:r>
            <a:r>
              <a:rPr lang="en-US" sz="5400" dirty="0" err="1" smtClean="0"/>
              <a:t>ধারণা</a:t>
            </a:r>
            <a:r>
              <a:rPr lang="en-US" sz="5400" dirty="0" smtClean="0"/>
              <a:t> </a:t>
            </a:r>
            <a:r>
              <a:rPr lang="en-US" sz="5400" dirty="0" err="1" smtClean="0"/>
              <a:t>পেয়েছ</a:t>
            </a:r>
            <a:r>
              <a:rPr lang="en-US" sz="5400" dirty="0" smtClean="0"/>
              <a:t> </a:t>
            </a:r>
            <a:r>
              <a:rPr lang="en-US" sz="5400" dirty="0" err="1" smtClean="0"/>
              <a:t>তার</a:t>
            </a:r>
            <a:r>
              <a:rPr lang="en-US" sz="5400" dirty="0" smtClean="0"/>
              <a:t>  </a:t>
            </a:r>
            <a:r>
              <a:rPr lang="en-US" sz="5400" dirty="0" err="1" smtClean="0"/>
              <a:t>আলোকে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বিভিন্ন</a:t>
            </a:r>
            <a:r>
              <a:rPr lang="en-US" sz="5400" dirty="0" smtClean="0"/>
              <a:t> </a:t>
            </a:r>
            <a:r>
              <a:rPr lang="en-US" sz="5400" dirty="0" err="1" smtClean="0"/>
              <a:t>ডিজাইনের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গুরুত্ব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লিখে</a:t>
            </a:r>
            <a:r>
              <a:rPr lang="en-US" sz="5400" dirty="0" smtClean="0"/>
              <a:t> </a:t>
            </a:r>
            <a:r>
              <a:rPr lang="en-US" sz="5400" dirty="0" err="1" smtClean="0"/>
              <a:t>আনবে</a:t>
            </a:r>
            <a:r>
              <a:rPr lang="en-US" sz="5400" dirty="0" smtClean="0"/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613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849288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 সবাইকে 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80285"/>
            <a:ext cx="6705600" cy="32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273" y="4639235"/>
            <a:ext cx="3602182" cy="129857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7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9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37" y="1335958"/>
            <a:ext cx="4520045" cy="31187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86400" y="838200"/>
            <a:ext cx="2819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Lesson 1 of 3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533400"/>
            <a:ext cx="7696200" cy="14866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dirty="0" err="1" smtClean="0"/>
              <a:t>উৎপাদন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ব্যবস্থাপনা</a:t>
            </a:r>
            <a:r>
              <a:rPr lang="en-US" sz="4800" dirty="0" smtClean="0"/>
              <a:t> ও </a:t>
            </a:r>
            <a:r>
              <a:rPr lang="en-US" sz="4800" dirty="0" err="1" smtClean="0"/>
              <a:t>বিপণন</a:t>
            </a: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4800" dirty="0" err="1" smtClean="0"/>
              <a:t>প্রথমপত্র</a:t>
            </a:r>
            <a:r>
              <a:rPr lang="en-US" sz="4800" dirty="0" smtClean="0"/>
              <a:t> (</a:t>
            </a:r>
            <a:r>
              <a:rPr lang="en-US" sz="4800" dirty="0" err="1" smtClean="0"/>
              <a:t>উৎপাদন</a:t>
            </a:r>
            <a:r>
              <a:rPr lang="en-US" sz="4800" dirty="0" smtClean="0"/>
              <a:t> </a:t>
            </a:r>
            <a:r>
              <a:rPr lang="en-US" sz="4800" dirty="0" err="1" smtClean="0"/>
              <a:t>ব্যবস্থাপনা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9256"/>
            <a:ext cx="7696200" cy="4052943"/>
          </a:xfrm>
          <a:solidFill>
            <a:srgbClr val="00B0F0"/>
          </a:solidFill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   </a:t>
            </a:r>
            <a:r>
              <a:rPr lang="en-US" sz="5400" dirty="0" err="1" smtClean="0"/>
              <a:t>ষষ্ঠ</a:t>
            </a:r>
            <a:r>
              <a:rPr lang="en-US" sz="5400" dirty="0" smtClean="0"/>
              <a:t> </a:t>
            </a:r>
            <a:r>
              <a:rPr lang="en-US" sz="5400" dirty="0" err="1" smtClean="0"/>
              <a:t>অধ্যায়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পণ্য</a:t>
            </a:r>
            <a:r>
              <a:rPr lang="en-US" sz="5400" dirty="0" smtClean="0"/>
              <a:t> </a:t>
            </a:r>
            <a:r>
              <a:rPr lang="en-US" sz="5400" dirty="0" err="1" smtClean="0"/>
              <a:t>ডিজাইন</a:t>
            </a:r>
            <a:endParaRPr lang="en-US" sz="5400" dirty="0" smtClean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1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ঘোষণা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9257"/>
            <a:ext cx="7924800" cy="428154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r>
              <a:rPr lang="en-US" sz="3600" dirty="0" err="1" smtClean="0"/>
              <a:t>শিরোনাম</a:t>
            </a:r>
            <a:r>
              <a:rPr lang="en-US" sz="3600" dirty="0" smtClean="0"/>
              <a:t> :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</a:t>
            </a:r>
            <a:r>
              <a:rPr lang="en-US" sz="3600" dirty="0" err="1" smtClean="0"/>
              <a:t>পণ্য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ডিজাইন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</a:t>
            </a:r>
            <a:r>
              <a:rPr lang="en-US" sz="3600" dirty="0" err="1" smtClean="0"/>
              <a:t>পণ্য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ডিজাইনের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বৈশিষ্ট্য</a:t>
            </a:r>
            <a:r>
              <a:rPr lang="en-US" sz="3600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                  </a:t>
            </a:r>
            <a:r>
              <a:rPr lang="en-US" sz="3600" dirty="0" err="1" smtClean="0"/>
              <a:t>পণ্য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ডিজাইনের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গুরুত্ব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              </a:t>
            </a:r>
            <a:r>
              <a:rPr lang="en-US" sz="3600" dirty="0" err="1" smtClean="0"/>
              <a:t>পণ্য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ডিজাইনের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পর্যায়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</a:t>
            </a:r>
            <a:r>
              <a:rPr lang="en-US" sz="3600" dirty="0" err="1" smtClean="0"/>
              <a:t>পণ্য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ডিজাইনের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প্রকারভেদ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56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88817"/>
            <a:ext cx="8305800" cy="91440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ষষ্ঠ</a:t>
            </a:r>
            <a:r>
              <a:rPr lang="en-US" dirty="0" smtClean="0"/>
              <a:t> </a:t>
            </a:r>
            <a:r>
              <a:rPr lang="en-US" smtClean="0"/>
              <a:t>অধ্যা</a:t>
            </a:r>
            <a:endParaRPr lang="en-US" sz="3200" dirty="0"/>
          </a:p>
        </p:txBody>
      </p:sp>
      <p:pic>
        <p:nvPicPr>
          <p:cNvPr id="5" name="Picture 2" descr="C:\Users\LABPC\Desktop\images[5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3735" y="4343400"/>
            <a:ext cx="3924465" cy="1828800"/>
          </a:xfrm>
          <a:prstGeom prst="rect">
            <a:avLst/>
          </a:prstGeom>
          <a:noFill/>
        </p:spPr>
      </p:pic>
      <p:pic>
        <p:nvPicPr>
          <p:cNvPr id="1026" name="Picture 2" descr="C:\Users\LABPC\Desktop\images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991100" y="4343400"/>
            <a:ext cx="4152900" cy="19580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1524000"/>
            <a:ext cx="8458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পণ্য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পণ্যের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আকার</a:t>
            </a:r>
            <a:r>
              <a:rPr lang="en-US" sz="3200" dirty="0" smtClean="0">
                <a:solidFill>
                  <a:schemeClr val="tx1"/>
                </a:solidFill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</a:rPr>
              <a:t>রং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ওজন</a:t>
            </a:r>
            <a:r>
              <a:rPr lang="en-US" sz="3200" dirty="0" smtClean="0">
                <a:solidFill>
                  <a:schemeClr val="tx1"/>
                </a:solidFill>
              </a:rPr>
              <a:t> , </a:t>
            </a:r>
            <a:r>
              <a:rPr lang="en-US" sz="3200" dirty="0" err="1" smtClean="0">
                <a:solidFill>
                  <a:schemeClr val="tx1"/>
                </a:solidFill>
              </a:rPr>
              <a:t>প্যাকেজসহ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গুণাগুণ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নির্ধারণ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করা্কেই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পণ্যের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ডিজাইন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বলে</a:t>
            </a:r>
            <a:r>
              <a:rPr lang="en-US" sz="24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</a:rPr>
              <a:t>পণ্য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ডিজাইনের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আকর্ষনীয়তা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ব্যবসায়ের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ইমেজ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পায়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17582"/>
            <a:ext cx="7298268" cy="1202485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পণ্য</a:t>
            </a:r>
            <a:r>
              <a:rPr lang="en-US" dirty="0" smtClean="0"/>
              <a:t> </a:t>
            </a:r>
            <a:r>
              <a:rPr lang="en-US" dirty="0" err="1" smtClean="0"/>
              <a:t>ডিজাইনের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19256"/>
            <a:ext cx="7772400" cy="412914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600" dirty="0" err="1" smtClean="0">
                <a:solidFill>
                  <a:srgbClr val="FF0000"/>
                </a:solidFill>
              </a:rPr>
              <a:t>বৈশিষ্ট্য</a:t>
            </a:r>
            <a:r>
              <a:rPr lang="en-US" sz="4600" dirty="0" smtClean="0">
                <a:solidFill>
                  <a:srgbClr val="FF0000"/>
                </a:solidFill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</a:rPr>
              <a:t>সমূহ</a:t>
            </a:r>
            <a:r>
              <a:rPr lang="en-US" sz="46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১। </a:t>
            </a:r>
            <a:r>
              <a:rPr lang="en-US" sz="3000" dirty="0" err="1" smtClean="0"/>
              <a:t>কম্পিউটার</a:t>
            </a:r>
            <a:r>
              <a:rPr lang="en-US" sz="3000" dirty="0" smtClean="0"/>
              <a:t> </a:t>
            </a:r>
            <a:r>
              <a:rPr lang="en-US" sz="3000" dirty="0" err="1" smtClean="0"/>
              <a:t>ভিত্তিক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২। </a:t>
            </a:r>
            <a:r>
              <a:rPr lang="en-US" sz="3000" dirty="0" err="1" smtClean="0"/>
              <a:t>রক্ষণাবেক্ষণ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৩।নমনীয়তা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৪।মান  </a:t>
            </a:r>
            <a:r>
              <a:rPr lang="en-US" sz="3000" dirty="0" err="1" smtClean="0"/>
              <a:t>সূদৃঢ়করণ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৫।বিক্রয়োত্তর </a:t>
            </a:r>
            <a:r>
              <a:rPr lang="en-US" sz="3000" dirty="0" err="1" smtClean="0"/>
              <a:t>সেবা</a:t>
            </a: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                          ৬।পণ্য </a:t>
            </a:r>
            <a:r>
              <a:rPr lang="en-US" sz="3000" dirty="0" err="1" smtClean="0"/>
              <a:t>সংযোজন</a:t>
            </a:r>
            <a:r>
              <a:rPr lang="en-US" sz="3000" dirty="0" smtClean="0"/>
              <a:t> </a:t>
            </a:r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                          ৭।পণ্যমূল্য </a:t>
            </a:r>
            <a:r>
              <a:rPr lang="en-US" sz="3000" dirty="0" err="1" smtClean="0"/>
              <a:t>হ্রাস</a:t>
            </a:r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  <a:p>
            <a:endParaRPr lang="en-US" sz="3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82618"/>
          </a:xfrm>
          <a:solidFill>
            <a:srgbClr val="92D050"/>
          </a:solidFill>
        </p:spPr>
        <p:txBody>
          <a:bodyPr/>
          <a:lstStyle/>
          <a:p>
            <a:r>
              <a:rPr lang="en-US" dirty="0" err="1" smtClean="0"/>
              <a:t>বিস্তারিত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419599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প্রযুক্তি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নির্ভর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/>
              <a:t>প্রতিযোগিতায়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টিকে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থাকfর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পণ্যটিকে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অবশ্যই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প্রযুক্তি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নির্ভর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হওয়া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উচিত</a:t>
            </a:r>
            <a:r>
              <a:rPr lang="en-US" sz="2800" b="1" dirty="0" smtClean="0"/>
              <a:t>। </a:t>
            </a:r>
            <a:r>
              <a:rPr lang="en-US" sz="2800" b="1" dirty="0" err="1" smtClean="0"/>
              <a:t>কারণ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কম্পিউটার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সর্বশেষ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প্রযুক্তি</a:t>
            </a:r>
            <a:r>
              <a:rPr lang="en-US" sz="2800" b="1" dirty="0" smtClean="0"/>
              <a:t> ।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নমনীয়তা</a:t>
            </a:r>
            <a:r>
              <a:rPr lang="en-US" sz="2800" b="1" dirty="0" smtClean="0">
                <a:solidFill>
                  <a:srgbClr val="FF0000"/>
                </a:solidFill>
              </a:rPr>
              <a:t> :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ডিজাইনের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অন্যতম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বৈশিষ্ট্য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অবশ্যই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নমনীয়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হবে</a:t>
            </a:r>
            <a:r>
              <a:rPr lang="en-US" sz="2800" b="1" dirty="0" smtClean="0"/>
              <a:t> । </a:t>
            </a:r>
            <a:r>
              <a:rPr lang="en-US" sz="2800" b="1" dirty="0" err="1" smtClean="0"/>
              <a:t>কারণ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ভোক্তার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রুচি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কোন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পরিবর্তন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পারে</a:t>
            </a:r>
            <a:r>
              <a:rPr lang="en-US" sz="2800" b="1" dirty="0" smtClean="0"/>
              <a:t>।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পণ্যমূল্য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/>
              <a:t>পণ্যের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ডিজাইন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এমন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হওয়া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উচিত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মূল্য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ভোক্তাদের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ক্রয়ক্ষমতার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বাইরে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চলে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যায়</a:t>
            </a:r>
            <a:r>
              <a:rPr lang="en-US" sz="2800" b="1" dirty="0" smtClean="0"/>
              <a:t> ।</a:t>
            </a:r>
            <a:endParaRPr lang="en-US" sz="2800" b="1" dirty="0"/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বিক্রয়োত্তর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সেবা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/>
              <a:t>ইহা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ডিজাইনের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উত্তম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বৈশিষ্ট্য</a:t>
            </a:r>
            <a:r>
              <a:rPr lang="en-US" sz="2800" b="1" dirty="0" smtClean="0"/>
              <a:t> । </a:t>
            </a:r>
            <a:r>
              <a:rPr lang="en-US" sz="2800" b="1" dirty="0" err="1" smtClean="0"/>
              <a:t>এতে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ভোক্তারা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খুব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খুশি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হয়</a:t>
            </a:r>
            <a:r>
              <a:rPr lang="en-US" sz="2800" b="1" dirty="0" smtClean="0"/>
              <a:t> ।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পণ্য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সংযোজন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সংযোজন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ডিজাইনের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অন্যতম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রূপ</a:t>
            </a:r>
            <a:r>
              <a:rPr lang="en-US" sz="2800" b="1" dirty="0" smtClean="0"/>
              <a:t> । </a:t>
            </a:r>
            <a:r>
              <a:rPr lang="en-US" sz="2800" b="1" dirty="0" err="1" smtClean="0"/>
              <a:t>ক্ষুদ্র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ক্ষুদ্র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অংশের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সমন্বয়ে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পণ্য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ডিজাইন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হওয়া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উচিত</a:t>
            </a:r>
            <a:r>
              <a:rPr lang="en-US" sz="2800" b="1" dirty="0" smtClean="0"/>
              <a:t> 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35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399" cy="158348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ষষ্ঠ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/>
              <a:t>( </a:t>
            </a:r>
            <a:r>
              <a:rPr lang="en-US" sz="2400" b="1" dirty="0" err="1" smtClean="0"/>
              <a:t>পণ্য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ডিজাইনের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গুরুত্ব</a:t>
            </a:r>
            <a:r>
              <a:rPr lang="en-US" sz="2400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9256"/>
            <a:ext cx="7696200" cy="412914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বিভিন্ন</a:t>
            </a:r>
            <a:r>
              <a:rPr lang="en-US" b="1" dirty="0" smtClean="0"/>
              <a:t> </a:t>
            </a:r>
            <a:r>
              <a:rPr lang="en-US" b="1" dirty="0" err="1" smtClean="0"/>
              <a:t>ধর্মীয়</a:t>
            </a:r>
            <a:r>
              <a:rPr lang="en-US" b="1" dirty="0" smtClean="0"/>
              <a:t> </a:t>
            </a:r>
            <a:r>
              <a:rPr lang="en-US" b="1" dirty="0" err="1" smtClean="0"/>
              <a:t>উৎসব</a:t>
            </a:r>
            <a:r>
              <a:rPr lang="en-US" b="1" dirty="0" smtClean="0"/>
              <a:t> ,</a:t>
            </a:r>
            <a:r>
              <a:rPr lang="en-US" b="1" dirty="0" err="1" smtClean="0"/>
              <a:t>দিবস</a:t>
            </a:r>
            <a:r>
              <a:rPr lang="en-US" b="1" dirty="0" smtClean="0"/>
              <a:t>, </a:t>
            </a:r>
            <a:r>
              <a:rPr lang="en-US" b="1" dirty="0" err="1" smtClean="0"/>
              <a:t>এবং</a:t>
            </a:r>
            <a:r>
              <a:rPr lang="en-US" b="1" dirty="0" smtClean="0"/>
              <a:t> </a:t>
            </a:r>
            <a:r>
              <a:rPr lang="en-US" b="1" dirty="0" err="1" smtClean="0"/>
              <a:t>ঋতুভেদে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</a:t>
            </a:r>
            <a:r>
              <a:rPr lang="en-US" b="1" dirty="0" err="1" smtClean="0"/>
              <a:t>গুরুত্বপূর্ণ</a:t>
            </a:r>
            <a:r>
              <a:rPr lang="en-US" b="1" dirty="0" smtClean="0"/>
              <a:t> </a:t>
            </a:r>
            <a:r>
              <a:rPr lang="en-US" b="1" dirty="0" err="1" smtClean="0"/>
              <a:t>বিষয়</a:t>
            </a:r>
            <a:r>
              <a:rPr lang="en-US" b="1" dirty="0" smtClean="0"/>
              <a:t>। </a:t>
            </a:r>
            <a:r>
              <a:rPr lang="en-US" b="1" dirty="0" err="1" smtClean="0"/>
              <a:t>তাই</a:t>
            </a:r>
            <a:r>
              <a:rPr lang="en-US" b="1" dirty="0"/>
              <a:t> </a:t>
            </a:r>
            <a:r>
              <a:rPr lang="en-US" b="1" dirty="0" err="1" smtClean="0"/>
              <a:t>বিভিন্ন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প্রতিষ্ঠান</a:t>
            </a:r>
            <a:r>
              <a:rPr lang="en-US" b="1" dirty="0" smtClean="0"/>
              <a:t> </a:t>
            </a:r>
            <a:r>
              <a:rPr lang="en-US" b="1" dirty="0" err="1" smtClean="0"/>
              <a:t>এসকল</a:t>
            </a:r>
            <a:r>
              <a:rPr lang="en-US" b="1" dirty="0" smtClean="0"/>
              <a:t> </a:t>
            </a:r>
            <a:r>
              <a:rPr lang="en-US" b="1" dirty="0" err="1" smtClean="0"/>
              <a:t>উৎসব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দিবস</a:t>
            </a:r>
            <a:r>
              <a:rPr lang="en-US" b="1" dirty="0" smtClean="0"/>
              <a:t> </a:t>
            </a:r>
            <a:r>
              <a:rPr lang="en-US" b="1" dirty="0" err="1" smtClean="0"/>
              <a:t>সামনে</a:t>
            </a:r>
            <a:r>
              <a:rPr lang="en-US" b="1" dirty="0" smtClean="0"/>
              <a:t> </a:t>
            </a:r>
            <a:r>
              <a:rPr lang="en-US" b="1" dirty="0" err="1" smtClean="0"/>
              <a:t>রেখে</a:t>
            </a:r>
            <a:r>
              <a:rPr lang="en-US" b="1" dirty="0" smtClean="0"/>
              <a:t> </a:t>
            </a:r>
            <a:r>
              <a:rPr lang="en-US" b="1" dirty="0" err="1" smtClean="0"/>
              <a:t>তাদের</a:t>
            </a:r>
            <a:r>
              <a:rPr lang="en-US" b="1" dirty="0" smtClean="0"/>
              <a:t> </a:t>
            </a:r>
            <a:r>
              <a:rPr lang="en-US" b="1" dirty="0" err="1" smtClean="0"/>
              <a:t>ফ্যাশন</a:t>
            </a:r>
            <a:r>
              <a:rPr lang="en-US" b="1" dirty="0" smtClean="0"/>
              <a:t> </a:t>
            </a:r>
            <a:r>
              <a:rPr lang="en-US" b="1" dirty="0" err="1" smtClean="0"/>
              <a:t>হাউজগুলোতে</a:t>
            </a:r>
            <a:r>
              <a:rPr lang="en-US" b="1" dirty="0" smtClean="0"/>
              <a:t> </a:t>
            </a:r>
            <a:r>
              <a:rPr lang="en-US" b="1" dirty="0" err="1" smtClean="0"/>
              <a:t>বিশেষ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সম্ভার</a:t>
            </a:r>
            <a:r>
              <a:rPr lang="en-US" b="1" dirty="0" smtClean="0"/>
              <a:t> </a:t>
            </a:r>
            <a:r>
              <a:rPr lang="en-US" b="1" dirty="0" err="1" smtClean="0"/>
              <a:t>প্রদর্শন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।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ফলে</a:t>
            </a:r>
            <a:r>
              <a:rPr lang="en-US" b="1" dirty="0" smtClean="0"/>
              <a:t> </a:t>
            </a:r>
            <a:r>
              <a:rPr lang="en-US" b="1" dirty="0" err="1" smtClean="0"/>
              <a:t>ভোক্তাদের</a:t>
            </a:r>
            <a:r>
              <a:rPr lang="en-US" b="1" dirty="0" smtClean="0"/>
              <a:t> </a:t>
            </a:r>
            <a:r>
              <a:rPr lang="en-US" b="1" dirty="0" err="1" smtClean="0"/>
              <a:t>মনোযোগ</a:t>
            </a:r>
            <a:r>
              <a:rPr lang="en-US" b="1" dirty="0" smtClean="0"/>
              <a:t> </a:t>
            </a:r>
            <a:r>
              <a:rPr lang="en-US" b="1" dirty="0" err="1" smtClean="0"/>
              <a:t>আকর্ষণ</a:t>
            </a:r>
            <a:r>
              <a:rPr lang="en-US" b="1" dirty="0" smtClean="0"/>
              <a:t> </a:t>
            </a:r>
            <a:r>
              <a:rPr lang="en-US" b="1" dirty="0" err="1" smtClean="0"/>
              <a:t>সম্ভব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। </a:t>
            </a:r>
            <a:r>
              <a:rPr lang="en-US" b="1" dirty="0" err="1" smtClean="0"/>
              <a:t>এবং</a:t>
            </a:r>
            <a:r>
              <a:rPr lang="en-US" b="1" dirty="0" smtClean="0"/>
              <a:t> </a:t>
            </a:r>
            <a:r>
              <a:rPr lang="en-US" b="1" dirty="0" err="1" smtClean="0"/>
              <a:t>তৈরিকৃত</a:t>
            </a:r>
            <a:r>
              <a:rPr lang="en-US" b="1" dirty="0" smtClean="0"/>
              <a:t> </a:t>
            </a:r>
            <a:r>
              <a:rPr lang="en-US" b="1" dirty="0" err="1" smtClean="0"/>
              <a:t>পণ্যের</a:t>
            </a:r>
            <a:r>
              <a:rPr lang="en-US" b="1" dirty="0" smtClean="0"/>
              <a:t> </a:t>
            </a:r>
            <a:r>
              <a:rPr lang="en-US" b="1" dirty="0" err="1" smtClean="0"/>
              <a:t>বাজারে</a:t>
            </a:r>
            <a:r>
              <a:rPr lang="en-US" b="1" dirty="0" smtClean="0"/>
              <a:t> </a:t>
            </a:r>
            <a:r>
              <a:rPr lang="en-US" b="1" dirty="0" err="1" smtClean="0"/>
              <a:t>সুনাম</a:t>
            </a:r>
            <a:r>
              <a:rPr lang="en-US" b="1" dirty="0" smtClean="0"/>
              <a:t> </a:t>
            </a:r>
            <a:r>
              <a:rPr lang="en-US" b="1" dirty="0" err="1" smtClean="0"/>
              <a:t>বৃদ্ধি</a:t>
            </a:r>
            <a:r>
              <a:rPr lang="en-US" b="1" dirty="0" smtClean="0"/>
              <a:t> </a:t>
            </a:r>
            <a:r>
              <a:rPr lang="en-US" b="1" dirty="0" err="1" smtClean="0"/>
              <a:t>পায়</a:t>
            </a:r>
            <a:r>
              <a:rPr lang="en-US" b="1" dirty="0" smtClean="0"/>
              <a:t> 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err="1" smtClean="0"/>
              <a:t>এছাড়া</a:t>
            </a:r>
            <a:r>
              <a:rPr lang="en-US" b="1" dirty="0"/>
              <a:t> </a:t>
            </a:r>
            <a:r>
              <a:rPr lang="en-US" b="1" dirty="0" smtClean="0"/>
              <a:t>, </a:t>
            </a:r>
            <a:r>
              <a:rPr lang="en-US" b="1" dirty="0" err="1" smtClean="0"/>
              <a:t>উৎপাদন</a:t>
            </a:r>
            <a:r>
              <a:rPr lang="en-US" b="1" dirty="0" smtClean="0"/>
              <a:t> </a:t>
            </a:r>
            <a:r>
              <a:rPr lang="en-US" b="1" dirty="0" err="1" smtClean="0"/>
              <a:t>ব্যয়হ্রাস</a:t>
            </a:r>
            <a:r>
              <a:rPr lang="en-US" b="1" dirty="0" smtClean="0"/>
              <a:t> ও </a:t>
            </a:r>
            <a:r>
              <a:rPr lang="en-US" b="1" dirty="0" err="1" smtClean="0"/>
              <a:t>বাজার</a:t>
            </a:r>
            <a:r>
              <a:rPr lang="en-US" b="1" dirty="0" smtClean="0"/>
              <a:t> </a:t>
            </a:r>
            <a:r>
              <a:rPr lang="en-US" b="1" dirty="0" err="1" smtClean="0"/>
              <a:t>সম্প্রসারণের</a:t>
            </a:r>
            <a:r>
              <a:rPr lang="en-US" b="1" dirty="0" smtClean="0"/>
              <a:t> </a:t>
            </a:r>
            <a:r>
              <a:rPr lang="en-US" b="1" dirty="0" err="1" smtClean="0"/>
              <a:t>জন্য</a:t>
            </a:r>
            <a:r>
              <a:rPr lang="en-US" b="1" dirty="0" smtClean="0"/>
              <a:t> </a:t>
            </a:r>
            <a:r>
              <a:rPr lang="en-US" b="1" dirty="0" err="1" smtClean="0"/>
              <a:t>পণ্য</a:t>
            </a:r>
            <a:r>
              <a:rPr lang="en-US" b="1" dirty="0" smtClean="0"/>
              <a:t> </a:t>
            </a:r>
            <a:r>
              <a:rPr lang="en-US" b="1" dirty="0" err="1" smtClean="0"/>
              <a:t>ডিজাইনের</a:t>
            </a:r>
            <a:r>
              <a:rPr lang="en-US" b="1" dirty="0" smtClean="0"/>
              <a:t> </a:t>
            </a:r>
            <a:r>
              <a:rPr lang="en-US" b="1" dirty="0" err="1" smtClean="0"/>
              <a:t>গুরুত্ব</a:t>
            </a:r>
            <a:r>
              <a:rPr lang="en-US" b="1" dirty="0" smtClean="0"/>
              <a:t> </a:t>
            </a:r>
            <a:r>
              <a:rPr lang="en-US" b="1" dirty="0" err="1" smtClean="0"/>
              <a:t>অপরিসীম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0149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0641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 smtClean="0"/>
              <a:t>পণ্য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ডিজাইনের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গুরুত্ব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3505200" y="1787236"/>
            <a:ext cx="259080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পণ্য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ডিজাইনের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গুরুত্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2646218"/>
            <a:ext cx="3276600" cy="329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আকর্ষণ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সৃষ্টি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উৎপাদন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হ্রাস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বাজার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সম্প্রসারণ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রুচির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পরিবর্তন</a:t>
            </a:r>
            <a:endParaRPr lang="en-US" sz="3200" b="1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প্রযুক্তিগত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পরিবর্তন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5257800" y="2667000"/>
            <a:ext cx="3068782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নতুন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সুযোগ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সৃষ্টি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সুনাম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রুক্ষা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জীবনযাত্রার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মান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উন্নয়ন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স্থায়ী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ক্রেতা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সৃষ্টি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ইমেজ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সৃষ্টি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1872</TotalTime>
  <Words>743</Words>
  <Application>Microsoft Office PowerPoint</Application>
  <PresentationFormat>On-screen Show (4:3)</PresentationFormat>
  <Paragraphs>115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Pushpin</vt:lpstr>
      <vt:lpstr>PowerPoint Presentation</vt:lpstr>
      <vt:lpstr>PowerPoint Presentation</vt:lpstr>
      <vt:lpstr>উৎপাদন ব্যবস্থাপনা ও বিপণন  প্রথমপত্র (উৎপাদন ব্যবস্থাপনা)</vt:lpstr>
      <vt:lpstr>পাঠ ঘোষণা :</vt:lpstr>
      <vt:lpstr>ষষ্ঠ অধ্যা</vt:lpstr>
      <vt:lpstr>পণ্য ডিজাইনের বৈশিষ্ট্য </vt:lpstr>
      <vt:lpstr>বিস্তারিত </vt:lpstr>
      <vt:lpstr>     ষষ্ঠ অধ্যায় ( পণ্য ডিজাইনের  গুরুত্ব)</vt:lpstr>
      <vt:lpstr>পণ্য ডিজাইনের গুরুত্ব নিচের ছকে দেখানো হল </vt:lpstr>
      <vt:lpstr>বিস্তারিত :</vt:lpstr>
      <vt:lpstr>ষষ্ঠ অধ্যায় (পণ্য ডিজাইনের পর্যায়)</vt:lpstr>
      <vt:lpstr>বিস্তারিত</vt:lpstr>
      <vt:lpstr>PowerPoint Presentation</vt:lpstr>
      <vt:lpstr>পণ্য ডিজাইনের প্রকারভেদ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</dc:creator>
  <cp:lastModifiedBy>Admin</cp:lastModifiedBy>
  <cp:revision>175</cp:revision>
  <dcterms:created xsi:type="dcterms:W3CDTF">2006-08-16T00:00:00Z</dcterms:created>
  <dcterms:modified xsi:type="dcterms:W3CDTF">2016-12-27T08:55:04Z</dcterms:modified>
</cp:coreProperties>
</file>